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6" r:id="rId2"/>
    <p:sldId id="257" r:id="rId3"/>
    <p:sldId id="261" r:id="rId4"/>
    <p:sldId id="264" r:id="rId5"/>
    <p:sldId id="262" r:id="rId6"/>
    <p:sldId id="267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eorgia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eorgia Regular" charset="0"/>
              </a:defRPr>
            </a:lvl1pPr>
          </a:lstStyle>
          <a:p>
            <a:fld id="{9C84B006-EF94-704B-8132-DDB9D77EB8AB}" type="datetimeFigureOut">
              <a:rPr lang="en-US" smtClean="0"/>
              <a:pPr/>
              <a:t>4/26/16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eorgia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eorgia Regular" charset="0"/>
              </a:defRPr>
            </a:lvl1pPr>
          </a:lstStyle>
          <a:p>
            <a:fld id="{46A1C649-CFA5-3748-AAE7-E6F73270B4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6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C649-CFA5-3748-AAE7-E6F73270B4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Lead-in activity (5</a:t>
            </a:r>
            <a:r>
              <a:rPr lang="en-US" b="1" baseline="0" dirty="0" smtClean="0"/>
              <a:t> minutes)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Have the students tell you things the speakers said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Get the Guided discovery handout ready to pass out to the students.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Script on the next slide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C649-CFA5-3748-AAE7-E6F73270B4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3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C649-CFA5-3748-AAE7-E6F73270B4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9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Language</a:t>
            </a:r>
            <a:r>
              <a:rPr lang="en-US" b="1" baseline="0" dirty="0" smtClean="0"/>
              <a:t> Focus - Explanation (5 minutes) </a:t>
            </a:r>
          </a:p>
          <a:p>
            <a:r>
              <a:rPr lang="en-US" b="0" baseline="0" dirty="0" smtClean="0"/>
              <a:t>	Exceptions on the next slide</a:t>
            </a:r>
          </a:p>
          <a:p>
            <a:r>
              <a:rPr lang="en-US" b="1" baseline="0" dirty="0" smtClean="0"/>
              <a:t>	</a:t>
            </a:r>
          </a:p>
          <a:p>
            <a:r>
              <a:rPr lang="en-US" b="1" i="1" baseline="0" dirty="0" smtClean="0"/>
              <a:t>	</a:t>
            </a:r>
            <a:r>
              <a:rPr lang="en-US" b="0" i="1" baseline="0" dirty="0" smtClean="0"/>
              <a:t>Give the two meaning explanations to the students drawing their attention to the changes in tense based on Direct or Reported Speech </a:t>
            </a: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C649-CFA5-3748-AAE7-E6F73270B4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2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C649-CFA5-3748-AAE7-E6F73270B4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6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colloquial speech we tend to avoid the Past Perfect Simple or the Past Perfect Progressive – unless we are trying to clarify the exact sequence of events. We instead just use a more simple past tense.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C649-CFA5-3748-AAE7-E6F73270B4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9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Exception Explanations/Further Information (5</a:t>
            </a:r>
            <a:r>
              <a:rPr lang="en-US" b="1" baseline="0" dirty="0" smtClean="0"/>
              <a:t> minutes)</a:t>
            </a:r>
          </a:p>
          <a:p>
            <a:endParaRPr lang="en-US" b="1" baseline="0" dirty="0" smtClean="0"/>
          </a:p>
          <a:p>
            <a:r>
              <a:rPr lang="en-US" b="0" i="1" baseline="0" dirty="0" smtClean="0"/>
              <a:t>Other important word changes on the next slide</a:t>
            </a:r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C649-CFA5-3748-AAE7-E6F73270B4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2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1C649-CFA5-3748-AAE7-E6F73270B42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1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Georgi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4/26/16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Georgia" charset="0"/>
              </a:defRPr>
            </a:lvl1pPr>
          </a:lstStyle>
          <a:p>
            <a:fld id="{8664C608-40B1-4030-A28D-5B74BC98ADCE}" type="datetimeFigureOut">
              <a:rPr lang="en-US" smtClean="0"/>
              <a:pPr/>
              <a:t>4/26/16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2"/>
                </a:solidFill>
                <a:latin typeface="Georgia" charset="0"/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Regular" charset="0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rgbClr val="FFFFFF"/>
                </a:solidFill>
                <a:latin typeface="Georgia Regular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i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Georgia Regular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b="0" i="0" kern="1200">
          <a:solidFill>
            <a:schemeClr val="tx1"/>
          </a:solidFill>
          <a:latin typeface="Georgia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b="0" i="0" kern="1200">
          <a:solidFill>
            <a:schemeClr val="tx1"/>
          </a:solidFill>
          <a:latin typeface="Georgia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b="0" i="0" kern="1200">
          <a:solidFill>
            <a:schemeClr val="tx1"/>
          </a:solidFill>
          <a:latin typeface="Georgia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b="0" i="0" kern="1200">
          <a:solidFill>
            <a:schemeClr val="tx1"/>
          </a:solidFill>
          <a:latin typeface="Georgia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b="0" i="0" kern="1200">
          <a:solidFill>
            <a:schemeClr val="tx1"/>
          </a:solidFill>
          <a:latin typeface="Georgia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5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dirty="0" smtClean="0"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en-US" sz="7000" cap="none" dirty="0" smtClean="0">
                <a:latin typeface="Georgia" charset="0"/>
                <a:ea typeface="Georgia" charset="0"/>
                <a:cs typeface="Georgia" charset="0"/>
              </a:rPr>
              <a:t>irect</a:t>
            </a:r>
            <a:r>
              <a:rPr lang="en-US" sz="70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7000" cap="none" dirty="0" smtClean="0">
                <a:latin typeface="Georgia" charset="0"/>
                <a:ea typeface="Georgia" charset="0"/>
                <a:cs typeface="Georgia" charset="0"/>
              </a:rPr>
              <a:t>and </a:t>
            </a:r>
            <a:r>
              <a:rPr lang="en-US" sz="7000" dirty="0" smtClean="0">
                <a:latin typeface="Georgia" charset="0"/>
                <a:ea typeface="Georgia" charset="0"/>
                <a:cs typeface="Georgia" charset="0"/>
              </a:rPr>
              <a:t>R</a:t>
            </a:r>
            <a:r>
              <a:rPr lang="en-US" sz="7000" cap="none" dirty="0" smtClean="0">
                <a:latin typeface="Georgia" charset="0"/>
                <a:ea typeface="Georgia" charset="0"/>
                <a:cs typeface="Georgia" charset="0"/>
              </a:rPr>
              <a:t>eported</a:t>
            </a:r>
            <a:r>
              <a:rPr lang="en-US" sz="7000" dirty="0" smtClean="0">
                <a:latin typeface="Georgia" charset="0"/>
                <a:ea typeface="Georgia" charset="0"/>
                <a:cs typeface="Georgia" charset="0"/>
              </a:rPr>
              <a:t> S</a:t>
            </a:r>
            <a:r>
              <a:rPr lang="en-US" sz="7000" cap="none" dirty="0" smtClean="0">
                <a:latin typeface="Georgia" charset="0"/>
                <a:ea typeface="Georgia" charset="0"/>
                <a:cs typeface="Georgia" charset="0"/>
              </a:rPr>
              <a:t>peech</a:t>
            </a:r>
            <a:endParaRPr lang="en-US" sz="7000" cap="none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09344"/>
            <a:ext cx="4238752" cy="405485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“You are going to hear 2 people having a conversation about traveling to Thailand. </a:t>
            </a:r>
            <a:r>
              <a:rPr lang="en-US" dirty="0"/>
              <a:t> </a:t>
            </a:r>
            <a:r>
              <a:rPr lang="en-US" dirty="0" smtClean="0"/>
              <a:t>Please take notes about what you hear the speakers say.”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“When the recording is done we will share with each other what we heard the speakers say.”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9048" y="1660144"/>
            <a:ext cx="4238752" cy="3530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b="1" dirty="0" smtClean="0">
                <a:latin typeface="Georgia" charset="0"/>
              </a:rPr>
              <a:t>Lead-in activity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dirty="0" smtClean="0">
              <a:latin typeface="Georgia" charset="0"/>
            </a:endParaRPr>
          </a:p>
        </p:txBody>
      </p:sp>
      <p:pic>
        <p:nvPicPr>
          <p:cNvPr id="7" name="02 Unit 8 Grammar Activity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6424" y="55204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5911"/>
            <a:ext cx="5481828" cy="64461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Matt</a:t>
            </a:r>
            <a:r>
              <a:rPr lang="en-US" b="1" dirty="0"/>
              <a:t>:</a:t>
            </a:r>
            <a:r>
              <a:rPr lang="en-US" dirty="0"/>
              <a:t> Mia, you went to Thailand last year, Didn’t you?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Mia:</a:t>
            </a:r>
            <a:r>
              <a:rPr lang="en-US" dirty="0"/>
              <a:t> Yes, I did. It was amazing! You have to go there, Matt!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Matt:</a:t>
            </a:r>
            <a:r>
              <a:rPr lang="en-US" dirty="0"/>
              <a:t> Well, I’m already planning to go there. In the summer, hopefully. I was wondering if you can recommend a guidebook.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Mia:</a:t>
            </a:r>
            <a:r>
              <a:rPr lang="en-US" dirty="0"/>
              <a:t> Well, the guidebook I used was so out of date I really wouldn’t recommend it. In fact, I don’t think I’ll ever use one again. I’m thinking of just relying on Twitter recommendations next time I’m travelling. I’ve heard that’s a much more reliable way to get advice.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Matt:</a:t>
            </a:r>
            <a:r>
              <a:rPr lang="en-US" dirty="0"/>
              <a:t> That sounds like a great idea.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Mia: </a:t>
            </a:r>
            <a:r>
              <a:rPr lang="en-US" dirty="0"/>
              <a:t>I’ll show you my photos if you like. Are you free this evening? </a:t>
            </a:r>
          </a:p>
          <a:p>
            <a:pPr marL="0" marR="0" lvl="0" indent="0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195911"/>
            <a:ext cx="5395976" cy="644618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He </a:t>
            </a:r>
            <a:r>
              <a:rPr lang="en-US" dirty="0"/>
              <a:t>asked Mia if she had been/gone to Thailand last year.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She said that had gone.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She said that it had been amazing.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She said that Matt had to go there.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He said that he was already planning to go there in the summer.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He said that he had been wondering if she could recommend a guidebook.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She said the guidebook she had used was so out of date and she really wouldn’t recommend it.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She didn’t think she would ever use one again.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She said that she was thinking of just relying on Twitter recommendations next time she was travelling.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She said that she had heard that is a much more reliable way to get advice.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He said that sounded like a great idea.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She said she would show him her photos if he like.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She asked if he was free that evening.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02 Unit 8 Grammar Activity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1014" y="51267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9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92532"/>
            <a:ext cx="10058400" cy="1609344"/>
          </a:xfrm>
        </p:spPr>
        <p:txBody>
          <a:bodyPr/>
          <a:lstStyle/>
          <a:p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dirty="0" smtClean="0"/>
              <a:t>Explanation 1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“Take the tense one step backwards” – See Chart</a:t>
            </a: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dirty="0" smtClean="0"/>
              <a:t>Explanation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”What is the natural tense to use this sentence in? In other words if a sentence is true now, use a present tense, if a sentence is about the past, use a past tense and if a sentence is about something that happened before the thing being described use the past perfect.” </a:t>
            </a:r>
          </a:p>
        </p:txBody>
      </p:sp>
    </p:spTree>
    <p:extLst>
      <p:ext uri="{BB962C8B-B14F-4D97-AF65-F5344CB8AC3E}">
        <p14:creationId xmlns:p14="http://schemas.microsoft.com/office/powerpoint/2010/main" val="64943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1406480"/>
              </p:ext>
            </p:extLst>
          </p:nvPr>
        </p:nvGraphicFramePr>
        <p:xfrm>
          <a:off x="800100" y="238501"/>
          <a:ext cx="10566400" cy="610661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41035"/>
                <a:gridCol w="2641035"/>
                <a:gridCol w="2642165"/>
                <a:gridCol w="2642165"/>
              </a:tblGrid>
              <a:tr h="282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Direct Speech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Reported Speech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</a:txBody>
                  <a:tcPr marL="64544" marR="64544" marT="0" marB="0"/>
                </a:tc>
              </a:tr>
              <a:tr h="629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Present simple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 come to Dubai every year.”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Past simple</a:t>
                      </a: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came to Dubai every year</a:t>
                      </a:r>
                    </a:p>
                  </a:txBody>
                  <a:tcPr marL="64544" marR="64544" marT="0" marB="0"/>
                </a:tc>
              </a:tr>
              <a:tr h="629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Present progressive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“I’m coming to Dubai.”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Past progressive</a:t>
                      </a: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was coming to Dubai.</a:t>
                      </a:r>
                    </a:p>
                  </a:txBody>
                  <a:tcPr marL="64544" marR="64544" marT="0" marB="0"/>
                </a:tc>
              </a:tr>
              <a:tr h="4722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Present perfect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“I’ve been to Dubai.”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Past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perfect*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had been to Dubai.</a:t>
                      </a:r>
                    </a:p>
                  </a:txBody>
                  <a:tcPr marL="64544" marR="64544" marT="0" marB="0"/>
                </a:tc>
              </a:tr>
              <a:tr h="4722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Past simple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 went to Dubai.”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Past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perfect*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had been to Dubai.</a:t>
                      </a:r>
                    </a:p>
                  </a:txBody>
                  <a:tcPr marL="64544" marR="64544" marT="0" marB="0"/>
                </a:tc>
              </a:tr>
              <a:tr h="629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Past Progressive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 was going to Dubai.”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Past perfect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progressive*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had been going to Dubai.</a:t>
                      </a:r>
                    </a:p>
                  </a:txBody>
                  <a:tcPr marL="64544" marR="64544" marT="0" marB="0"/>
                </a:tc>
              </a:tr>
              <a:tr h="4722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Past perfect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 had been to Dubai.”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Past perfect</a:t>
                      </a: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had been to Dubai.</a:t>
                      </a:r>
                    </a:p>
                  </a:txBody>
                  <a:tcPr marL="64544" marR="64544" marT="0" marB="0"/>
                </a:tc>
              </a:tr>
              <a:tr h="629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Going to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“I’m going to go to Dubai.”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Was going to</a:t>
                      </a: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was going to go to Dubai.</a:t>
                      </a:r>
                    </a:p>
                  </a:txBody>
                  <a:tcPr marL="64544" marR="64544" marT="0" marB="0"/>
                </a:tc>
              </a:tr>
              <a:tr h="4722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Will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 will go to Dubai.”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Would</a:t>
                      </a: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would go to Dubai.</a:t>
                      </a:r>
                    </a:p>
                  </a:txBody>
                  <a:tcPr marL="64544" marR="64544" marT="0" marB="0"/>
                </a:tc>
              </a:tr>
              <a:tr h="4722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Can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 can go to Dubai.”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Could</a:t>
                      </a: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could go to Dubai.</a:t>
                      </a:r>
                    </a:p>
                  </a:txBody>
                  <a:tcPr marL="64544" marR="64544" marT="0" marB="0"/>
                </a:tc>
              </a:tr>
              <a:tr h="4722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May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 may to go Dubai.”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Might</a:t>
                      </a: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might go to Dubai.</a:t>
                      </a:r>
                    </a:p>
                  </a:txBody>
                  <a:tcPr marL="64544" marR="64544" marT="0" marB="0"/>
                </a:tc>
              </a:tr>
              <a:tr h="4722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Must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“I must go to Dubai.”</a:t>
                      </a:r>
                    </a:p>
                  </a:txBody>
                  <a:tcPr marL="64544" marR="645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Had to</a:t>
                      </a:r>
                    </a:p>
                  </a:txBody>
                  <a:tcPr marL="64544" marR="64544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He said (that) he had to go to Dubai.</a:t>
                      </a:r>
                    </a:p>
                  </a:txBody>
                  <a:tcPr marL="64544" marR="64544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210300" y="6345111"/>
            <a:ext cx="256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* Colloquial exceptions </a:t>
            </a:r>
          </a:p>
        </p:txBody>
      </p:sp>
    </p:spTree>
    <p:extLst>
      <p:ext uri="{BB962C8B-B14F-4D97-AF65-F5344CB8AC3E}">
        <p14:creationId xmlns:p14="http://schemas.microsoft.com/office/powerpoint/2010/main" val="1948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colloquial Exception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“In </a:t>
            </a:r>
            <a:r>
              <a:rPr lang="en-US" dirty="0"/>
              <a:t>colloquial speech we tend to avoid the Past Perfect Simple or the Past Perfect Progressive – unless we are trying to clarify the exact sequence of events. We instead just use a more simple past tense. </a:t>
            </a:r>
            <a:r>
              <a:rPr lang="en-US" dirty="0" smtClean="0"/>
              <a:t>“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5038"/>
              </p:ext>
            </p:extLst>
          </p:nvPr>
        </p:nvGraphicFramePr>
        <p:xfrm>
          <a:off x="1069847" y="3405124"/>
          <a:ext cx="10058400" cy="26527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52800"/>
                <a:gridCol w="3352800"/>
                <a:gridCol w="3352800"/>
              </a:tblGrid>
              <a:tr h="6631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Direct</a:t>
                      </a:r>
                      <a:r>
                        <a:rPr lang="en-US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Speech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’Correct’ Reported</a:t>
                      </a:r>
                      <a:r>
                        <a:rPr lang="en-US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Speech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Colloquial</a:t>
                      </a:r>
                      <a:r>
                        <a:rPr lang="en-US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Alternative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66319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I went to London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He said he had been to London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He said he went to London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66319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I’ve bought</a:t>
                      </a:r>
                      <a:r>
                        <a:rPr lang="en-US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the tickets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She said she had bought the tickets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She said she bought the tickets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66319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I was laughing all evening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She said </a:t>
                      </a:r>
                      <a:r>
                        <a:rPr lang="en-US" smtClean="0">
                          <a:latin typeface="Georgia" charset="0"/>
                          <a:ea typeface="Georgia" charset="0"/>
                          <a:cs typeface="Georgia" charset="0"/>
                        </a:rPr>
                        <a:t>she’d been </a:t>
                      </a:r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laughing all evening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She said she was laughing all evening. 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85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426" y="246888"/>
            <a:ext cx="10058400" cy="1609344"/>
          </a:xfrm>
        </p:spPr>
        <p:txBody>
          <a:bodyPr/>
          <a:lstStyle/>
          <a:p>
            <a:r>
              <a:rPr lang="en-US" dirty="0" smtClean="0"/>
              <a:t>Further rules/exceptions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2121408"/>
            <a:ext cx="11449878" cy="451793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dirty="0" smtClean="0"/>
              <a:t>The information being reported is unchanged. </a:t>
            </a:r>
          </a:p>
          <a:p>
            <a:pPr marL="788670" lvl="1" indent="-51435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romanUcPeriod"/>
            </a:pPr>
            <a:r>
              <a:rPr lang="en-US" dirty="0" smtClean="0"/>
              <a:t>“sea temperatures are rising,; said the lecturer. </a:t>
            </a:r>
          </a:p>
          <a:p>
            <a:pPr marL="788670" lvl="1" indent="-51435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romanUcPeriod"/>
            </a:pPr>
            <a:r>
              <a:rPr lang="en-US" dirty="0" smtClean="0"/>
              <a:t>The lecturer told us (that) sea temperatures are rising.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dirty="0" smtClean="0"/>
              <a:t>Logical deduction modals don’t change </a:t>
            </a:r>
            <a:r>
              <a:rPr lang="en-US" i="1" dirty="0" smtClean="0"/>
              <a:t>would, could, might ought to</a:t>
            </a:r>
            <a:r>
              <a:rPr lang="en-US" dirty="0" smtClean="0"/>
              <a:t>, </a:t>
            </a:r>
            <a:r>
              <a:rPr lang="en-US" i="1" dirty="0" smtClean="0"/>
              <a:t>should</a:t>
            </a:r>
            <a:r>
              <a:rPr lang="en-US" dirty="0" smtClean="0"/>
              <a:t> and </a:t>
            </a:r>
            <a:r>
              <a:rPr lang="en-US" i="1" dirty="0" smtClean="0"/>
              <a:t>must.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en-US" i="1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When did the event being reported happen?	</a:t>
            </a:r>
          </a:p>
          <a:p>
            <a:pPr marL="73152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</a:pPr>
            <a:r>
              <a:rPr lang="en-US" dirty="0"/>
              <a:t>“I’ll tell you about it tomorrow”, she said – (TL A)     </a:t>
            </a:r>
          </a:p>
          <a:p>
            <a:pPr marL="54864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		</a:t>
            </a:r>
            <a:endParaRPr lang="en-US" sz="1800" dirty="0"/>
          </a:p>
          <a:p>
            <a:pPr marL="54864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/>
              <a:t>	     She said she’ll tell me about it tomorrow (TL B)</a:t>
            </a:r>
          </a:p>
          <a:p>
            <a:pPr marL="54864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/>
              <a:t>		</a:t>
            </a:r>
          </a:p>
          <a:p>
            <a:pPr marL="54864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/>
              <a:t>	     She said she would tell me about it the next day(TL C)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en-US" i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575550" y="4851400"/>
            <a:ext cx="326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15398" y="4686300"/>
            <a:ext cx="330200" cy="3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877300" y="4686300"/>
            <a:ext cx="330200" cy="3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96323" y="4203640"/>
            <a:ext cx="6667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charset="0"/>
                <a:ea typeface="Georgia" charset="0"/>
                <a:cs typeface="Georgia" charset="0"/>
              </a:rPr>
              <a:t>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96323" y="5033365"/>
            <a:ext cx="6667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charset="0"/>
                <a:ea typeface="Georgia" charset="0"/>
                <a:cs typeface="Georgia" charset="0"/>
              </a:rPr>
              <a:t>B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57247" y="5008477"/>
            <a:ext cx="6667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charset="0"/>
                <a:ea typeface="Georgia" charset="0"/>
                <a:cs typeface="Georgia" charset="0"/>
              </a:rPr>
              <a:t>C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972676" y="4610242"/>
            <a:ext cx="17947" cy="433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2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79832"/>
            <a:ext cx="10058400" cy="1609344"/>
          </a:xfrm>
        </p:spPr>
        <p:txBody>
          <a:bodyPr/>
          <a:lstStyle/>
          <a:p>
            <a:r>
              <a:rPr lang="en-US" dirty="0" smtClean="0"/>
              <a:t>Other changes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43067"/>
              </p:ext>
            </p:extLst>
          </p:nvPr>
        </p:nvGraphicFramePr>
        <p:xfrm>
          <a:off x="1069975" y="1789180"/>
          <a:ext cx="10058400" cy="442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29200"/>
                <a:gridCol w="5029200"/>
              </a:tblGrid>
              <a:tr h="4421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Direct Speech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Reported Speech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4421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Tomorrow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The next day, the day after, the following day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4421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Now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At that time/moment, immediately, then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4421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Yesterday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The day before, the previous</a:t>
                      </a:r>
                      <a:r>
                        <a:rPr lang="en-US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day</a:t>
                      </a:r>
                    </a:p>
                  </a:txBody>
                  <a:tcPr/>
                </a:tc>
              </a:tr>
              <a:tr h="4421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Last week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The week before, the previous</a:t>
                      </a:r>
                      <a:r>
                        <a:rPr lang="en-US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week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4421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Here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There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4421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This morning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That morning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4421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Today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That day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4421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Next Friday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The following</a:t>
                      </a:r>
                      <a:r>
                        <a:rPr lang="en-US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Friday, the Friday after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44211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(two</a:t>
                      </a:r>
                      <a:r>
                        <a:rPr lang="en-US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hours) ago 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(two</a:t>
                      </a:r>
                      <a:r>
                        <a:rPr lang="en-US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hours) before/earlier</a:t>
                      </a:r>
                      <a:endParaRPr lang="en-US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612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2470</TotalTime>
  <Words>745</Words>
  <Application>Microsoft Macintosh PowerPoint</Application>
  <PresentationFormat>Widescreen</PresentationFormat>
  <Paragraphs>205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Georgia</vt:lpstr>
      <vt:lpstr>Georgia Regular</vt:lpstr>
      <vt:lpstr>Wingdings</vt:lpstr>
      <vt:lpstr>Arial</vt:lpstr>
      <vt:lpstr>Wood Type</vt:lpstr>
      <vt:lpstr>Direct and Reported Speech</vt:lpstr>
      <vt:lpstr>listen</vt:lpstr>
      <vt:lpstr>PowerPoint Presentation</vt:lpstr>
      <vt:lpstr>Meaning</vt:lpstr>
      <vt:lpstr>PowerPoint Presentation</vt:lpstr>
      <vt:lpstr>colloquial Exception </vt:lpstr>
      <vt:lpstr>Further rules/exceptions</vt:lpstr>
      <vt:lpstr>Other changes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and Reported Speech</dc:title>
  <dc:subject/>
  <dc:creator>John Ramos</dc:creator>
  <cp:keywords/>
  <dc:description/>
  <cp:lastModifiedBy>John Ramos</cp:lastModifiedBy>
  <cp:revision>22</cp:revision>
  <dcterms:created xsi:type="dcterms:W3CDTF">2016-04-23T11:19:54Z</dcterms:created>
  <dcterms:modified xsi:type="dcterms:W3CDTF">2016-04-26T19:07:46Z</dcterms:modified>
  <cp:category/>
</cp:coreProperties>
</file>