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104" d="100"/>
          <a:sy n="104" d="100"/>
        </p:scale>
        <p:origin x="232"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8"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5/7/17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com/topics/holidays/history-of-easter" TargetMode="External"/><Relationship Id="rId3" Type="http://schemas.openxmlformats.org/officeDocument/2006/relationships/hyperlink" Target="http://www.history.com/topics/holidays/history-of-easter/videos/history-of-the-holidays-easter-vide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latin typeface="Bookman Old Style" panose="02050604050505020204" pitchFamily="18" charset="0"/>
              </a:rPr>
              <a:t>EASTER</a:t>
            </a:r>
          </a:p>
        </p:txBody>
      </p:sp>
    </p:spTree>
    <p:extLst>
      <p:ext uri="{BB962C8B-B14F-4D97-AF65-F5344CB8AC3E}">
        <p14:creationId xmlns:p14="http://schemas.microsoft.com/office/powerpoint/2010/main" val="305602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Bookman Old Style" panose="02050604050505020204" pitchFamily="18" charset="0"/>
              </a:rPr>
              <a:t>New York Easter Parade</a:t>
            </a:r>
          </a:p>
        </p:txBody>
      </p:sp>
      <p:pic>
        <p:nvPicPr>
          <p:cNvPr id="5" name="Picture 4"/>
          <p:cNvPicPr>
            <a:picLocks noChangeAspect="1"/>
          </p:cNvPicPr>
          <p:nvPr/>
        </p:nvPicPr>
        <p:blipFill>
          <a:blip r:embed="rId2"/>
          <a:stretch>
            <a:fillRect/>
          </a:stretch>
        </p:blipFill>
        <p:spPr>
          <a:xfrm>
            <a:off x="5178617" y="1350169"/>
            <a:ext cx="6841693" cy="5057775"/>
          </a:xfrm>
          <a:prstGeom prst="rect">
            <a:avLst/>
          </a:prstGeom>
        </p:spPr>
      </p:pic>
      <p:pic>
        <p:nvPicPr>
          <p:cNvPr id="8" name="Picture 7"/>
          <p:cNvPicPr>
            <a:picLocks noChangeAspect="1"/>
          </p:cNvPicPr>
          <p:nvPr/>
        </p:nvPicPr>
        <p:blipFill>
          <a:blip r:embed="rId3"/>
          <a:stretch>
            <a:fillRect/>
          </a:stretch>
        </p:blipFill>
        <p:spPr>
          <a:xfrm>
            <a:off x="614006" y="1905000"/>
            <a:ext cx="6434762" cy="4294328"/>
          </a:xfrm>
          <a:prstGeom prst="rect">
            <a:avLst/>
          </a:prstGeom>
        </p:spPr>
      </p:pic>
    </p:spTree>
    <p:extLst>
      <p:ext uri="{BB962C8B-B14F-4D97-AF65-F5344CB8AC3E}">
        <p14:creationId xmlns:p14="http://schemas.microsoft.com/office/powerpoint/2010/main" val="267453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Bookman Old Style" panose="02050604050505020204" pitchFamily="18" charset="0"/>
              </a:rPr>
              <a:t>Videos</a:t>
            </a:r>
          </a:p>
        </p:txBody>
      </p:sp>
      <p:sp>
        <p:nvSpPr>
          <p:cNvPr id="3" name="Content Placeholder 2"/>
          <p:cNvSpPr>
            <a:spLocks noGrp="1"/>
          </p:cNvSpPr>
          <p:nvPr>
            <p:ph idx="1"/>
          </p:nvPr>
        </p:nvSpPr>
        <p:spPr/>
        <p:txBody>
          <a:bodyPr/>
          <a:lstStyle/>
          <a:p>
            <a:r>
              <a:rPr lang="en-US" dirty="0">
                <a:hlinkClick r:id="rId2"/>
              </a:rPr>
              <a:t>http://www.history.com/topics/holidays/history-of-easter</a:t>
            </a:r>
            <a:endParaRPr lang="en-US" dirty="0"/>
          </a:p>
          <a:p>
            <a:r>
              <a:rPr lang="en-US" dirty="0">
                <a:hlinkClick r:id="rId3"/>
              </a:rPr>
              <a:t>http://www.history.com/topics/holidays/history-of-easter/videos/history-of-the-holidays-easter-video</a:t>
            </a:r>
            <a:endParaRPr lang="en-US" dirty="0"/>
          </a:p>
          <a:p>
            <a:endParaRPr lang="en-US" dirty="0"/>
          </a:p>
        </p:txBody>
      </p:sp>
    </p:spTree>
    <p:extLst>
      <p:ext uri="{BB962C8B-B14F-4D97-AF65-F5344CB8AC3E}">
        <p14:creationId xmlns:p14="http://schemas.microsoft.com/office/powerpoint/2010/main" val="107317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1570" y="3026569"/>
            <a:ext cx="6450462" cy="3349517"/>
          </a:xfrm>
          <a:prstGeom prst="rect">
            <a:avLst/>
          </a:prstGeom>
        </p:spPr>
      </p:pic>
      <p:sp>
        <p:nvSpPr>
          <p:cNvPr id="3" name="Content Placeholder 2"/>
          <p:cNvSpPr>
            <a:spLocks noGrp="1"/>
          </p:cNvSpPr>
          <p:nvPr>
            <p:ph idx="1"/>
          </p:nvPr>
        </p:nvSpPr>
        <p:spPr>
          <a:xfrm>
            <a:off x="557213" y="326229"/>
            <a:ext cx="11337132" cy="6153151"/>
          </a:xfrm>
        </p:spPr>
        <p:txBody>
          <a:bodyPr>
            <a:normAutofit/>
          </a:bodyPr>
          <a:lstStyle/>
          <a:p>
            <a:pPr marL="0" indent="0">
              <a:buNone/>
            </a:pPr>
            <a:r>
              <a:rPr lang="en-US" sz="3600" dirty="0">
                <a:latin typeface="Bookman Old Style" panose="02050604050505020204" pitchFamily="18" charset="0"/>
              </a:rPr>
              <a:t>Easter is called a moveable feast because it doesn’t fall on a set date every year. Instead, Christian churches in the West celebrate Easter on the first Sunday following the full moon after the vernal equinox on March 21. So Easter is anywhere between </a:t>
            </a:r>
            <a:br>
              <a:rPr lang="en-US" sz="3600" dirty="0">
                <a:latin typeface="Bookman Old Style" panose="02050604050505020204" pitchFamily="18" charset="0"/>
              </a:rPr>
            </a:br>
            <a:r>
              <a:rPr lang="en-US" sz="3600" dirty="0">
                <a:latin typeface="Bookman Old Style" panose="02050604050505020204" pitchFamily="18" charset="0"/>
              </a:rPr>
              <a:t>March 22 and </a:t>
            </a:r>
            <a:br>
              <a:rPr lang="en-US" sz="3600" dirty="0">
                <a:latin typeface="Bookman Old Style" panose="02050604050505020204" pitchFamily="18" charset="0"/>
              </a:rPr>
            </a:br>
            <a:r>
              <a:rPr lang="en-US" sz="3600" dirty="0">
                <a:latin typeface="Bookman Old Style" panose="02050604050505020204" pitchFamily="18" charset="0"/>
              </a:rPr>
              <a:t>April 25 every </a:t>
            </a:r>
            <a:br>
              <a:rPr lang="en-US" sz="3600" dirty="0">
                <a:latin typeface="Bookman Old Style" panose="02050604050505020204" pitchFamily="18" charset="0"/>
              </a:rPr>
            </a:br>
            <a:r>
              <a:rPr lang="en-US" sz="3600" dirty="0">
                <a:latin typeface="Bookman Old Style" panose="02050604050505020204" pitchFamily="18" charset="0"/>
              </a:rPr>
              <a:t>year. </a:t>
            </a:r>
          </a:p>
        </p:txBody>
      </p:sp>
    </p:spTree>
    <p:extLst>
      <p:ext uri="{BB962C8B-B14F-4D97-AF65-F5344CB8AC3E}">
        <p14:creationId xmlns:p14="http://schemas.microsoft.com/office/powerpoint/2010/main" val="37431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313765"/>
            <a:ext cx="11594306" cy="6391835"/>
          </a:xfrm>
        </p:spPr>
        <p:txBody>
          <a:bodyPr>
            <a:normAutofit/>
          </a:bodyPr>
          <a:lstStyle/>
          <a:p>
            <a:pPr marL="0" indent="0">
              <a:buNone/>
            </a:pPr>
            <a:r>
              <a:rPr lang="en-US" sz="3600" dirty="0">
                <a:latin typeface="Bookman Old Style" panose="02050604050505020204" pitchFamily="18" charset="0"/>
              </a:rPr>
              <a:t>               The word Easter probably came from          				   </a:t>
            </a:r>
            <a:r>
              <a:rPr lang="en-US" sz="3600" dirty="0" err="1">
                <a:latin typeface="Bookman Old Style" panose="02050604050505020204" pitchFamily="18" charset="0"/>
              </a:rPr>
              <a:t>Eostre</a:t>
            </a:r>
            <a:r>
              <a:rPr lang="en-US" sz="3600" dirty="0">
                <a:latin typeface="Bookman Old Style" panose="02050604050505020204" pitchFamily="18" charset="0"/>
              </a:rPr>
              <a:t>, a Teutonic goddess of spring and   					fertility. Other accounts trace Easter to  					the Latin term </a:t>
            </a:r>
            <a:r>
              <a:rPr lang="en-US" sz="3600" dirty="0" err="1">
                <a:latin typeface="Bookman Old Style" panose="02050604050505020204" pitchFamily="18" charset="0"/>
              </a:rPr>
              <a:t>hebdomada</a:t>
            </a:r>
            <a:r>
              <a:rPr lang="en-US" sz="3600" dirty="0">
                <a:latin typeface="Bookman Old Style" panose="02050604050505020204" pitchFamily="18" charset="0"/>
              </a:rPr>
              <a:t> alba, or white week, an ancient</a:t>
            </a:r>
            <a:br>
              <a:rPr lang="en-US" sz="3600" dirty="0">
                <a:latin typeface="Bookman Old Style" panose="02050604050505020204" pitchFamily="18" charset="0"/>
              </a:rPr>
            </a:br>
            <a:r>
              <a:rPr lang="en-US" sz="3600" dirty="0">
                <a:latin typeface="Bookman Old Style" panose="02050604050505020204" pitchFamily="18" charset="0"/>
              </a:rPr>
              <a:t> reference to Easter week </a:t>
            </a:r>
            <a:br>
              <a:rPr lang="en-US" sz="3600" dirty="0">
                <a:latin typeface="Bookman Old Style" panose="02050604050505020204" pitchFamily="18" charset="0"/>
              </a:rPr>
            </a:br>
            <a:r>
              <a:rPr lang="en-US" sz="3600" dirty="0">
                <a:latin typeface="Bookman Old Style" panose="02050604050505020204" pitchFamily="18" charset="0"/>
              </a:rPr>
              <a:t>and the white clothing </a:t>
            </a:r>
            <a:br>
              <a:rPr lang="en-US" sz="3600" dirty="0">
                <a:latin typeface="Bookman Old Style" panose="02050604050505020204" pitchFamily="18" charset="0"/>
              </a:rPr>
            </a:br>
            <a:r>
              <a:rPr lang="en-US" sz="3600" dirty="0">
                <a:latin typeface="Bookman Old Style" panose="02050604050505020204" pitchFamily="18" charset="0"/>
              </a:rPr>
              <a:t>donned by people who </a:t>
            </a:r>
            <a:br>
              <a:rPr lang="en-US" sz="3600" dirty="0">
                <a:latin typeface="Bookman Old Style" panose="02050604050505020204" pitchFamily="18" charset="0"/>
              </a:rPr>
            </a:br>
            <a:r>
              <a:rPr lang="en-US" sz="3600" dirty="0">
                <a:latin typeface="Bookman Old Style" panose="02050604050505020204" pitchFamily="18" charset="0"/>
              </a:rPr>
              <a:t>were baptized during </a:t>
            </a:r>
            <a:br>
              <a:rPr lang="en-US" sz="3600" dirty="0">
                <a:latin typeface="Bookman Old Style" panose="02050604050505020204" pitchFamily="18" charset="0"/>
              </a:rPr>
            </a:br>
            <a:r>
              <a:rPr lang="en-US" sz="3600" dirty="0">
                <a:latin typeface="Bookman Old Style" panose="02050604050505020204" pitchFamily="18" charset="0"/>
              </a:rPr>
              <a:t>that time. </a:t>
            </a:r>
          </a:p>
        </p:txBody>
      </p:sp>
      <p:pic>
        <p:nvPicPr>
          <p:cNvPr id="6" name="Content Placeholder 5"/>
          <p:cNvPicPr>
            <a:picLocks noGrp="1" noChangeAspect="1"/>
          </p:cNvPicPr>
          <p:nvPr>
            <p:ph sz="half" idx="2"/>
          </p:nvPr>
        </p:nvPicPr>
        <p:blipFill>
          <a:blip r:embed="rId2"/>
          <a:stretch>
            <a:fillRect/>
          </a:stretch>
        </p:blipFill>
        <p:spPr>
          <a:xfrm>
            <a:off x="0" y="0"/>
            <a:ext cx="2528888" cy="2536031"/>
          </a:xfrm>
          <a:prstGeom prst="rect">
            <a:avLst/>
          </a:prstGeom>
        </p:spPr>
      </p:pic>
      <p:pic>
        <p:nvPicPr>
          <p:cNvPr id="7" name="Picture 6"/>
          <p:cNvPicPr>
            <a:picLocks noChangeAspect="1"/>
          </p:cNvPicPr>
          <p:nvPr/>
        </p:nvPicPr>
        <p:blipFill>
          <a:blip r:embed="rId3"/>
          <a:stretch>
            <a:fillRect/>
          </a:stretch>
        </p:blipFill>
        <p:spPr>
          <a:xfrm>
            <a:off x="6498712" y="2595986"/>
            <a:ext cx="5693288" cy="4262014"/>
          </a:xfrm>
          <a:prstGeom prst="rect">
            <a:avLst/>
          </a:prstGeom>
        </p:spPr>
      </p:pic>
    </p:spTree>
    <p:extLst>
      <p:ext uri="{BB962C8B-B14F-4D97-AF65-F5344CB8AC3E}">
        <p14:creationId xmlns:p14="http://schemas.microsoft.com/office/powerpoint/2010/main" val="34932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492" y="3193256"/>
            <a:ext cx="5529249" cy="3506046"/>
          </a:xfrm>
          <a:prstGeom prst="rect">
            <a:avLst/>
          </a:prstGeom>
        </p:spPr>
      </p:pic>
      <p:sp>
        <p:nvSpPr>
          <p:cNvPr id="3" name="Content Placeholder 2"/>
          <p:cNvSpPr>
            <a:spLocks noGrp="1"/>
          </p:cNvSpPr>
          <p:nvPr>
            <p:ph sz="half" idx="1"/>
          </p:nvPr>
        </p:nvSpPr>
        <p:spPr>
          <a:xfrm>
            <a:off x="1578769" y="92870"/>
            <a:ext cx="6217276" cy="3100386"/>
          </a:xfrm>
        </p:spPr>
        <p:txBody>
          <a:bodyPr>
            <a:normAutofit/>
          </a:bodyPr>
          <a:lstStyle/>
          <a:p>
            <a:pPr marL="0" indent="0">
              <a:buNone/>
            </a:pPr>
            <a:r>
              <a:rPr lang="en-US" sz="2800" dirty="0">
                <a:latin typeface="Bookman Old Style" panose="02050604050505020204" pitchFamily="18" charset="0"/>
              </a:rPr>
              <a:t>Through a translation error into Old High German, it eventually became Easter in English. </a:t>
            </a:r>
            <a:br>
              <a:rPr lang="en-US" sz="2800" dirty="0">
                <a:latin typeface="Bookman Old Style" panose="02050604050505020204" pitchFamily="18" charset="0"/>
              </a:rPr>
            </a:br>
            <a:r>
              <a:rPr lang="en-US" sz="2800" dirty="0">
                <a:latin typeface="Bookman Old Style" panose="02050604050505020204" pitchFamily="18" charset="0"/>
              </a:rPr>
              <a:t>Pascua; </a:t>
            </a:r>
            <a:r>
              <a:rPr lang="en-US" sz="2800" dirty="0" err="1">
                <a:latin typeface="Bookman Old Style" panose="02050604050505020204" pitchFamily="18" charset="0"/>
              </a:rPr>
              <a:t>Paques</a:t>
            </a:r>
            <a:r>
              <a:rPr lang="en-US" sz="2800" dirty="0">
                <a:latin typeface="Bookman Old Style" panose="02050604050505020204" pitchFamily="18" charset="0"/>
              </a:rPr>
              <a:t>: derived from the Greek and Latin Pascha or Pasch, for Passover. </a:t>
            </a:r>
          </a:p>
        </p:txBody>
      </p:sp>
      <p:pic>
        <p:nvPicPr>
          <p:cNvPr id="5" name="Content Placeholder 4"/>
          <p:cNvPicPr>
            <a:picLocks noGrp="1" noChangeAspect="1"/>
          </p:cNvPicPr>
          <p:nvPr>
            <p:ph sz="half" idx="2"/>
          </p:nvPr>
        </p:nvPicPr>
        <p:blipFill>
          <a:blip r:embed="rId3"/>
          <a:stretch>
            <a:fillRect/>
          </a:stretch>
        </p:blipFill>
        <p:spPr>
          <a:xfrm>
            <a:off x="7878762" y="0"/>
            <a:ext cx="4313238" cy="2156619"/>
          </a:xfrm>
          <a:prstGeom prst="rect">
            <a:avLst/>
          </a:prstGeom>
        </p:spPr>
      </p:pic>
      <p:sp>
        <p:nvSpPr>
          <p:cNvPr id="7" name="TextBox 6"/>
          <p:cNvSpPr txBox="1"/>
          <p:nvPr/>
        </p:nvSpPr>
        <p:spPr>
          <a:xfrm>
            <a:off x="6122194" y="2771775"/>
            <a:ext cx="5915025" cy="3539430"/>
          </a:xfrm>
          <a:prstGeom prst="rect">
            <a:avLst/>
          </a:prstGeom>
          <a:noFill/>
        </p:spPr>
        <p:txBody>
          <a:bodyPr wrap="square" rtlCol="0">
            <a:spAutoFit/>
          </a:bodyPr>
          <a:lstStyle/>
          <a:p>
            <a:r>
              <a:rPr lang="en-US" sz="2800" dirty="0">
                <a:latin typeface="Bookman Old Style" panose="02050604050505020204" pitchFamily="18" charset="0"/>
              </a:rPr>
              <a:t>Jesus’ crucifixion and resurrection occurred after he went to Jerusalem to celebrate Passover, the Jewish festival remembering the ancient Israelites’ exodus from slavery in Egypt. Pascha eventually came to mean Easter.</a:t>
            </a:r>
            <a:endParaRPr lang="en-US" sz="2800" dirty="0"/>
          </a:p>
        </p:txBody>
      </p:sp>
    </p:spTree>
    <p:extLst>
      <p:ext uri="{BB962C8B-B14F-4D97-AF65-F5344CB8AC3E}">
        <p14:creationId xmlns:p14="http://schemas.microsoft.com/office/powerpoint/2010/main" val="2677094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8643" y="3739454"/>
            <a:ext cx="6715125" cy="2897089"/>
          </a:xfrm>
        </p:spPr>
        <p:txBody>
          <a:bodyPr>
            <a:normAutofit/>
          </a:bodyPr>
          <a:lstStyle/>
          <a:p>
            <a:pPr marL="0" indent="0">
              <a:buNone/>
            </a:pPr>
            <a:r>
              <a:rPr lang="en-US" sz="2800" dirty="0">
                <a:latin typeface="Bookman Old Style" panose="02050604050505020204" pitchFamily="18" charset="0"/>
              </a:rPr>
              <a:t>Easter is really an entire season of the Christian church year, as opposed to a single-day observance. Lent, the 40-day period leading up to Easter Sunday, is a time of reflection and penance. </a:t>
            </a:r>
          </a:p>
        </p:txBody>
      </p:sp>
      <p:pic>
        <p:nvPicPr>
          <p:cNvPr id="5" name="Content Placeholder 4"/>
          <p:cNvPicPr>
            <a:picLocks noGrp="1" noChangeAspect="1"/>
          </p:cNvPicPr>
          <p:nvPr>
            <p:ph sz="half" idx="2"/>
          </p:nvPr>
        </p:nvPicPr>
        <p:blipFill>
          <a:blip r:embed="rId2"/>
          <a:stretch>
            <a:fillRect/>
          </a:stretch>
        </p:blipFill>
        <p:spPr>
          <a:xfrm>
            <a:off x="7878762" y="4618275"/>
            <a:ext cx="4313238" cy="2239725"/>
          </a:xfrm>
          <a:prstGeom prst="rect">
            <a:avLst/>
          </a:prstGeom>
        </p:spPr>
      </p:pic>
      <p:pic>
        <p:nvPicPr>
          <p:cNvPr id="6" name="Picture 5"/>
          <p:cNvPicPr>
            <a:picLocks noChangeAspect="1"/>
          </p:cNvPicPr>
          <p:nvPr/>
        </p:nvPicPr>
        <p:blipFill>
          <a:blip r:embed="rId3"/>
          <a:stretch>
            <a:fillRect/>
          </a:stretch>
        </p:blipFill>
        <p:spPr>
          <a:xfrm>
            <a:off x="0" y="0"/>
            <a:ext cx="6660356" cy="3458508"/>
          </a:xfrm>
          <a:prstGeom prst="rect">
            <a:avLst/>
          </a:prstGeom>
        </p:spPr>
      </p:pic>
      <p:sp>
        <p:nvSpPr>
          <p:cNvPr id="7" name="TextBox 6"/>
          <p:cNvSpPr txBox="1"/>
          <p:nvPr/>
        </p:nvSpPr>
        <p:spPr>
          <a:xfrm>
            <a:off x="7200900" y="200025"/>
            <a:ext cx="4843463" cy="3539430"/>
          </a:xfrm>
          <a:prstGeom prst="rect">
            <a:avLst/>
          </a:prstGeom>
          <a:noFill/>
        </p:spPr>
        <p:txBody>
          <a:bodyPr wrap="square" rtlCol="0">
            <a:spAutoFit/>
          </a:bodyPr>
          <a:lstStyle/>
          <a:p>
            <a:r>
              <a:rPr lang="en-US" sz="2800" dirty="0">
                <a:latin typeface="Bookman Old Style" panose="02050604050505020204" pitchFamily="18" charset="0"/>
              </a:rPr>
              <a:t>Lent represents the 40 days that Jesus spent alone in the wilderness before starting his ministry, a time in which Christians believe he survived various temptations by the devil. </a:t>
            </a:r>
            <a:endParaRPr lang="en-US" dirty="0"/>
          </a:p>
        </p:txBody>
      </p:sp>
    </p:spTree>
    <p:extLst>
      <p:ext uri="{BB962C8B-B14F-4D97-AF65-F5344CB8AC3E}">
        <p14:creationId xmlns:p14="http://schemas.microsoft.com/office/powerpoint/2010/main" val="117737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49584"/>
            <a:ext cx="6437870" cy="4694127"/>
          </a:xfrm>
          <a:prstGeom prst="rect">
            <a:avLst/>
          </a:prstGeom>
        </p:spPr>
      </p:pic>
      <p:sp>
        <p:nvSpPr>
          <p:cNvPr id="3" name="Content Placeholder 2"/>
          <p:cNvSpPr>
            <a:spLocks noGrp="1"/>
          </p:cNvSpPr>
          <p:nvPr>
            <p:ph idx="1"/>
          </p:nvPr>
        </p:nvSpPr>
        <p:spPr>
          <a:xfrm>
            <a:off x="0" y="1"/>
            <a:ext cx="11751469" cy="6993730"/>
          </a:xfrm>
        </p:spPr>
        <p:txBody>
          <a:bodyPr>
            <a:noAutofit/>
          </a:bodyPr>
          <a:lstStyle/>
          <a:p>
            <a:r>
              <a:rPr lang="en-US" sz="3200" dirty="0">
                <a:latin typeface="Bookman Old Style" panose="02050604050505020204" pitchFamily="18" charset="0"/>
              </a:rPr>
              <a:t>The exact origins of this mythical mammal are unclear, but rabbits are an ancient symbol of fertility and new life. We think the Easter bunny first arrived in America in the 1700s with German immigrants who settled in Pennsylvania and transported their tradition of an egg-laying hare. Their children made nests in which this 										creature could lay its colored eggs, and 								eventually, expanded to include 											chocolate and other types of candy and 								gifts, while decorated baskets replaced 															nests. </a:t>
            </a:r>
          </a:p>
        </p:txBody>
      </p:sp>
    </p:spTree>
    <p:extLst>
      <p:ext uri="{BB962C8B-B14F-4D97-AF65-F5344CB8AC3E}">
        <p14:creationId xmlns:p14="http://schemas.microsoft.com/office/powerpoint/2010/main" val="258729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545" y="448319"/>
            <a:ext cx="11379994" cy="6257925"/>
          </a:xfrm>
        </p:spPr>
        <p:txBody>
          <a:bodyPr>
            <a:normAutofit/>
          </a:bodyPr>
          <a:lstStyle/>
          <a:p>
            <a:r>
              <a:rPr lang="en-US" sz="3200" dirty="0">
                <a:solidFill>
                  <a:schemeClr val="tx1"/>
                </a:solidFill>
                <a:latin typeface="Bookman Old Style" panose="02050604050505020204" pitchFamily="18" charset="0"/>
              </a:rPr>
              <a:t>Easter is a religious holiday, but some of its customs, such as Easter eggs, are likely linked to pagan traditions. The egg, an ancient symbol of new life, has been associated with pagan festivals celebrating spring. Decorating eggs for Easter is a tradition that dates back to at least the 13th century, according to some sources. One explanation for this custom is that eggs were formerly a forbidden food during the Lenten season, so people would paint and decorate them to mark the end of the period of penance and fasting, then eat them on Easter as a celebration.</a:t>
            </a:r>
          </a:p>
        </p:txBody>
      </p:sp>
    </p:spTree>
    <p:extLst>
      <p:ext uri="{BB962C8B-B14F-4D97-AF65-F5344CB8AC3E}">
        <p14:creationId xmlns:p14="http://schemas.microsoft.com/office/powerpoint/2010/main" val="4188419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592932"/>
            <a:ext cx="5750719" cy="985838"/>
          </a:xfrm>
        </p:spPr>
        <p:txBody>
          <a:bodyPr>
            <a:normAutofit/>
          </a:bodyPr>
          <a:lstStyle/>
          <a:p>
            <a:r>
              <a:rPr lang="en-US" sz="4400" dirty="0">
                <a:latin typeface="Bookman Old Style" panose="02050604050505020204" pitchFamily="18" charset="0"/>
              </a:rPr>
              <a:t>Easter Egg Hunts!</a:t>
            </a:r>
          </a:p>
        </p:txBody>
      </p:sp>
      <p:pic>
        <p:nvPicPr>
          <p:cNvPr id="4" name="Content Placeholder 3"/>
          <p:cNvPicPr>
            <a:picLocks noGrp="1" noChangeAspect="1"/>
          </p:cNvPicPr>
          <p:nvPr>
            <p:ph idx="1"/>
          </p:nvPr>
        </p:nvPicPr>
        <p:blipFill>
          <a:blip r:embed="rId2"/>
          <a:stretch>
            <a:fillRect/>
          </a:stretch>
        </p:blipFill>
        <p:spPr>
          <a:xfrm>
            <a:off x="813953" y="1905000"/>
            <a:ext cx="6605741" cy="4396946"/>
          </a:xfrm>
          <a:prstGeom prst="rect">
            <a:avLst/>
          </a:prstGeom>
        </p:spPr>
      </p:pic>
      <p:pic>
        <p:nvPicPr>
          <p:cNvPr id="6" name="Picture 5"/>
          <p:cNvPicPr>
            <a:picLocks noChangeAspect="1"/>
          </p:cNvPicPr>
          <p:nvPr/>
        </p:nvPicPr>
        <p:blipFill>
          <a:blip r:embed="rId3"/>
          <a:stretch>
            <a:fillRect/>
          </a:stretch>
        </p:blipFill>
        <p:spPr>
          <a:xfrm>
            <a:off x="7898606" y="738187"/>
            <a:ext cx="3524250" cy="2333625"/>
          </a:xfrm>
          <a:prstGeom prst="rect">
            <a:avLst/>
          </a:prstGeom>
        </p:spPr>
      </p:pic>
    </p:spTree>
    <p:extLst>
      <p:ext uri="{BB962C8B-B14F-4D97-AF65-F5344CB8AC3E}">
        <p14:creationId xmlns:p14="http://schemas.microsoft.com/office/powerpoint/2010/main" val="19218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69" y="164306"/>
            <a:ext cx="11622881" cy="1740694"/>
          </a:xfrm>
        </p:spPr>
        <p:txBody>
          <a:bodyPr>
            <a:normAutofit fontScale="90000"/>
          </a:bodyPr>
          <a:lstStyle/>
          <a:p>
            <a:r>
              <a:rPr lang="en-US" dirty="0">
                <a:latin typeface="Bookman Old Style" panose="02050604050505020204" pitchFamily="18" charset="0"/>
              </a:rPr>
              <a:t>Easter is the second best-selling candy holiday in America, after Halloween. Among the most popular sweet treats associated with this day are chocolate eggs, which date back to early 19th century Europe.</a:t>
            </a:r>
            <a:br>
              <a:rPr lang="en-US" dirty="0">
                <a:latin typeface="Bookman Old Style" panose="02050604050505020204" pitchFamily="18" charset="0"/>
              </a:rPr>
            </a:br>
            <a:endParaRPr lang="en-US" dirty="0"/>
          </a:p>
        </p:txBody>
      </p:sp>
      <p:pic>
        <p:nvPicPr>
          <p:cNvPr id="4" name="Picture 3"/>
          <p:cNvPicPr>
            <a:picLocks noChangeAspect="1"/>
          </p:cNvPicPr>
          <p:nvPr/>
        </p:nvPicPr>
        <p:blipFill>
          <a:blip r:embed="rId2"/>
          <a:stretch>
            <a:fillRect/>
          </a:stretch>
        </p:blipFill>
        <p:spPr>
          <a:xfrm>
            <a:off x="321469" y="164306"/>
            <a:ext cx="7723168" cy="5150388"/>
          </a:xfrm>
          <a:prstGeom prst="rect">
            <a:avLst/>
          </a:prstGeom>
        </p:spPr>
      </p:pic>
      <p:pic>
        <p:nvPicPr>
          <p:cNvPr id="5" name="Picture 4"/>
          <p:cNvPicPr>
            <a:picLocks noChangeAspect="1"/>
          </p:cNvPicPr>
          <p:nvPr/>
        </p:nvPicPr>
        <p:blipFill>
          <a:blip r:embed="rId3"/>
          <a:stretch>
            <a:fillRect/>
          </a:stretch>
        </p:blipFill>
        <p:spPr>
          <a:xfrm>
            <a:off x="6324600" y="2847042"/>
            <a:ext cx="5619750" cy="3743325"/>
          </a:xfrm>
          <a:prstGeom prst="rect">
            <a:avLst/>
          </a:prstGeom>
        </p:spPr>
      </p:pic>
      <p:pic>
        <p:nvPicPr>
          <p:cNvPr id="6" name="Picture 5"/>
          <p:cNvPicPr>
            <a:picLocks noChangeAspect="1"/>
          </p:cNvPicPr>
          <p:nvPr/>
        </p:nvPicPr>
        <p:blipFill>
          <a:blip r:embed="rId4"/>
          <a:stretch>
            <a:fillRect/>
          </a:stretch>
        </p:blipFill>
        <p:spPr>
          <a:xfrm>
            <a:off x="1172766" y="2165926"/>
            <a:ext cx="4300538" cy="4300538"/>
          </a:xfrm>
          <a:prstGeom prst="rect">
            <a:avLst/>
          </a:prstGeom>
        </p:spPr>
      </p:pic>
    </p:spTree>
    <p:extLst>
      <p:ext uri="{BB962C8B-B14F-4D97-AF65-F5344CB8AC3E}">
        <p14:creationId xmlns:p14="http://schemas.microsoft.com/office/powerpoint/2010/main" val="41559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288</TotalTime>
  <Words>395</Words>
  <Application>Microsoft Macintosh PowerPoint</Application>
  <PresentationFormat>Widescreen</PresentationFormat>
  <Paragraphs>15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Bookman Old Style</vt:lpstr>
      <vt:lpstr>Century Gothic</vt:lpstr>
      <vt:lpstr>Wingdings 3</vt:lpstr>
      <vt:lpstr>Arial</vt:lpstr>
      <vt:lpstr>Wisp</vt:lpstr>
      <vt:lpstr>EASTER</vt:lpstr>
      <vt:lpstr>PowerPoint Presentation</vt:lpstr>
      <vt:lpstr>PowerPoint Presentation</vt:lpstr>
      <vt:lpstr>PowerPoint Presentation</vt:lpstr>
      <vt:lpstr>PowerPoint Presentation</vt:lpstr>
      <vt:lpstr>PowerPoint Presentation</vt:lpstr>
      <vt:lpstr>PowerPoint Presentation</vt:lpstr>
      <vt:lpstr>Easter Egg Hunts!</vt:lpstr>
      <vt:lpstr>Easter is the second best-selling candy holiday in America, after Halloween. Among the most popular sweet treats associated with this day are chocolate eggs, which date back to early 19th century Europe. </vt:lpstr>
      <vt:lpstr>New York Easter Parade</vt:lpstr>
      <vt:lpstr>Videos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EASTER</dc:title>
  <dc:creator>John Ramos</dc:creator>
  <cp:lastModifiedBy>John Ramos</cp:lastModifiedBy>
  <cp:revision>29</cp:revision>
  <dcterms:created xsi:type="dcterms:W3CDTF">2017-04-03T09:01:35Z</dcterms:created>
  <dcterms:modified xsi:type="dcterms:W3CDTF">2017-05-07T11:11:16Z</dcterms:modified>
</cp:coreProperties>
</file>